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85" r:id="rId3"/>
    <p:sldId id="294" r:id="rId4"/>
    <p:sldId id="287" r:id="rId5"/>
    <p:sldId id="289" r:id="rId6"/>
    <p:sldId id="291" r:id="rId7"/>
    <p:sldId id="290" r:id="rId8"/>
    <p:sldId id="295" r:id="rId9"/>
    <p:sldId id="296" r:id="rId10"/>
    <p:sldId id="297" r:id="rId11"/>
    <p:sldId id="292" r:id="rId12"/>
    <p:sldId id="278" r:id="rId13"/>
    <p:sldId id="293" r:id="rId14"/>
    <p:sldId id="279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in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4C9"/>
    <a:srgbClr val="009999"/>
    <a:srgbClr val="33CCCC"/>
    <a:srgbClr val="FF0066"/>
    <a:srgbClr val="041F30"/>
    <a:srgbClr val="66FF43"/>
    <a:srgbClr val="FF455D"/>
    <a:srgbClr val="6699FF"/>
    <a:srgbClr val="FFDB8B"/>
    <a:srgbClr val="F5E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4C6B0-673D-469B-ACED-9AB666BF8482}">
  <a:tblStyle styleId="{7D54C6B0-673D-469B-ACED-9AB666BF84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088" autoAdjust="0"/>
  </p:normalViewPr>
  <p:slideViewPr>
    <p:cSldViewPr snapToGrid="0">
      <p:cViewPr varScale="1">
        <p:scale>
          <a:sx n="75" d="100"/>
          <a:sy n="75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/>
              <a:t>Ball </a:t>
            </a:r>
            <a:r>
              <a:rPr lang="it-IT" sz="1600" dirty="0" err="1"/>
              <a:t>recognition</a:t>
            </a:r>
            <a:endParaRPr lang="it-IT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3.5277777777777776E-2"/>
          <c:y val="0.47015666666666667"/>
          <c:w val="0.92944444444444441"/>
          <c:h val="0.373527222222222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4"/>
                <c:pt idx="0">
                  <c:v>Red</c:v>
                </c:pt>
                <c:pt idx="1">
                  <c:v>Blue</c:v>
                </c:pt>
                <c:pt idx="2">
                  <c:v>Green</c:v>
                </c:pt>
                <c:pt idx="3">
                  <c:v>White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0.98</c:v>
                </c:pt>
                <c:pt idx="1">
                  <c:v>0.63</c:v>
                </c:pt>
                <c:pt idx="2">
                  <c:v>0.78</c:v>
                </c:pt>
                <c:pt idx="3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8F-4387-A50F-93B0F2AA698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4"/>
                <c:pt idx="0">
                  <c:v>Red</c:v>
                </c:pt>
                <c:pt idx="1">
                  <c:v>Blue</c:v>
                </c:pt>
                <c:pt idx="2">
                  <c:v>Green</c:v>
                </c:pt>
                <c:pt idx="3">
                  <c:v>White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0.7</c:v>
                </c:pt>
                <c:pt idx="1">
                  <c:v>0.81</c:v>
                </c:pt>
                <c:pt idx="2">
                  <c:v>0.28000000000000003</c:v>
                </c:pt>
                <c:pt idx="3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8F-4387-A50F-93B0F2AA698A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F1 Score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4"/>
                <c:pt idx="0">
                  <c:v>Red</c:v>
                </c:pt>
                <c:pt idx="1">
                  <c:v>Blue</c:v>
                </c:pt>
                <c:pt idx="2">
                  <c:v>Green</c:v>
                </c:pt>
                <c:pt idx="3">
                  <c:v>White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0.82</c:v>
                </c:pt>
                <c:pt idx="1">
                  <c:v>0.71</c:v>
                </c:pt>
                <c:pt idx="2">
                  <c:v>0.41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8F-4387-A50F-93B0F2AA69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64495416"/>
        <c:axId val="464497656"/>
      </c:barChart>
      <c:catAx>
        <c:axId val="464495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4497656"/>
        <c:crosses val="autoZero"/>
        <c:auto val="1"/>
        <c:lblAlgn val="ctr"/>
        <c:lblOffset val="100"/>
        <c:noMultiLvlLbl val="0"/>
      </c:catAx>
      <c:valAx>
        <c:axId val="464497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4495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/>
              <a:t>BOXES	RECOGNITION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4"/>
                <c:pt idx="0">
                  <c:v>Red</c:v>
                </c:pt>
                <c:pt idx="1">
                  <c:v>Blue</c:v>
                </c:pt>
                <c:pt idx="2">
                  <c:v>Green</c:v>
                </c:pt>
                <c:pt idx="3">
                  <c:v>White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1</c:v>
                </c:pt>
                <c:pt idx="1">
                  <c:v>0.96</c:v>
                </c:pt>
                <c:pt idx="2">
                  <c:v>0.97</c:v>
                </c:pt>
                <c:pt idx="3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75-457B-B297-785F75AC688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4"/>
                <c:pt idx="0">
                  <c:v>Red</c:v>
                </c:pt>
                <c:pt idx="1">
                  <c:v>Blue</c:v>
                </c:pt>
                <c:pt idx="2">
                  <c:v>Green</c:v>
                </c:pt>
                <c:pt idx="3">
                  <c:v>White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0.63</c:v>
                </c:pt>
                <c:pt idx="1">
                  <c:v>0.82</c:v>
                </c:pt>
                <c:pt idx="2">
                  <c:v>0.84</c:v>
                </c:pt>
                <c:pt idx="3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75-457B-B297-785F75AC688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F1 Score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4"/>
                <c:pt idx="0">
                  <c:v>Red</c:v>
                </c:pt>
                <c:pt idx="1">
                  <c:v>Blue</c:v>
                </c:pt>
                <c:pt idx="2">
                  <c:v>Green</c:v>
                </c:pt>
                <c:pt idx="3">
                  <c:v>White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0.77</c:v>
                </c:pt>
                <c:pt idx="1">
                  <c:v>0.88</c:v>
                </c:pt>
                <c:pt idx="2">
                  <c:v>0.9</c:v>
                </c:pt>
                <c:pt idx="3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75-457B-B297-785F75AC68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77388152"/>
        <c:axId val="461481272"/>
      </c:barChart>
      <c:catAx>
        <c:axId val="477388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1481272"/>
        <c:crosses val="autoZero"/>
        <c:auto val="1"/>
        <c:lblAlgn val="ctr"/>
        <c:lblOffset val="100"/>
        <c:noMultiLvlLbl val="0"/>
      </c:catAx>
      <c:valAx>
        <c:axId val="461481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7388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 err="1"/>
              <a:t>Mean</a:t>
            </a:r>
            <a:r>
              <a:rPr lang="it-IT" sz="1600" dirty="0"/>
              <a:t> </a:t>
            </a:r>
            <a:r>
              <a:rPr lang="it-IT" sz="1600" dirty="0" err="1"/>
              <a:t>values</a:t>
            </a:r>
            <a:endParaRPr lang="it-IT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Foglio1!$B$2</c:f>
              <c:numCache>
                <c:formatCode>General</c:formatCode>
                <c:ptCount val="1"/>
                <c:pt idx="0">
                  <c:v>0.89500000000000002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B-4447-9A87-0AD8D0254291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Foglio1!$C$2</c:f>
              <c:numCache>
                <c:formatCode>General</c:formatCode>
                <c:ptCount val="1"/>
                <c:pt idx="0">
                  <c:v>0.64249999999999996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B-4447-9A87-0AD8D0254291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F1 Score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</c:f>
              <c:numCache>
                <c:formatCode>General</c:formatCode>
                <c:ptCount val="1"/>
              </c:numCache>
            </c:numRef>
          </c:cat>
          <c:val>
            <c:numRef>
              <c:f>Foglio1!$D$2</c:f>
              <c:numCache>
                <c:formatCode>General</c:formatCode>
                <c:ptCount val="1"/>
                <c:pt idx="0">
                  <c:v>0.72750000000000004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5B-4447-9A87-0AD8D02542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64496696"/>
        <c:axId val="464497976"/>
      </c:barChart>
      <c:catAx>
        <c:axId val="464496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4497976"/>
        <c:crosses val="autoZero"/>
        <c:auto val="1"/>
        <c:lblAlgn val="ctr"/>
        <c:lblOffset val="100"/>
        <c:noMultiLvlLbl val="0"/>
      </c:catAx>
      <c:valAx>
        <c:axId val="464497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4496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/>
              <a:t>Initialize</a:t>
            </a:r>
            <a:r>
              <a:rPr lang="it-IT" dirty="0"/>
              <a:t> system with </a:t>
            </a:r>
            <a:r>
              <a:rPr lang="it-IT" dirty="0" err="1"/>
              <a:t>calibration</a:t>
            </a:r>
            <a:r>
              <a:rPr lang="it-IT" dirty="0"/>
              <a:t> </a:t>
            </a:r>
            <a:r>
              <a:rPr lang="it-IT" dirty="0" err="1"/>
              <a:t>request</a:t>
            </a: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/>
              <a:t>Command</a:t>
            </a:r>
            <a:r>
              <a:rPr lang="it-IT" dirty="0"/>
              <a:t> line </a:t>
            </a:r>
            <a:r>
              <a:rPr lang="it-IT" dirty="0" err="1"/>
              <a:t>interface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commands</a:t>
            </a:r>
            <a:r>
              <a:rPr lang="it-IT" dirty="0"/>
              <a:t> of the robot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routines</a:t>
            </a: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Engine </a:t>
            </a:r>
            <a:r>
              <a:rPr lang="it-IT" dirty="0" err="1"/>
              <a:t>routines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273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307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136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Introduction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 and </a:t>
            </a:r>
            <a:r>
              <a:rPr lang="it-IT" dirty="0" err="1"/>
              <a:t>speak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872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Constraits</a:t>
            </a:r>
            <a:r>
              <a:rPr lang="it-IT" dirty="0"/>
              <a:t> over the </a:t>
            </a:r>
            <a:r>
              <a:rPr lang="it-IT" dirty="0" err="1"/>
              <a:t>aim</a:t>
            </a:r>
            <a:r>
              <a:rPr lang="it-IT" dirty="0"/>
              <a:t> of the project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456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447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61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/>
              <a:t>Initialize</a:t>
            </a:r>
            <a:r>
              <a:rPr lang="it-IT" dirty="0"/>
              <a:t> system with </a:t>
            </a:r>
            <a:r>
              <a:rPr lang="it-IT" dirty="0" err="1"/>
              <a:t>calibration</a:t>
            </a:r>
            <a:r>
              <a:rPr lang="it-IT" dirty="0"/>
              <a:t> </a:t>
            </a:r>
            <a:r>
              <a:rPr lang="it-IT" dirty="0" err="1"/>
              <a:t>request</a:t>
            </a: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/>
              <a:t>Command</a:t>
            </a:r>
            <a:r>
              <a:rPr lang="it-IT" dirty="0"/>
              <a:t> line </a:t>
            </a:r>
            <a:r>
              <a:rPr lang="it-IT" dirty="0" err="1"/>
              <a:t>interface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commands</a:t>
            </a:r>
            <a:r>
              <a:rPr lang="it-IT" dirty="0"/>
              <a:t> of the robot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routines</a:t>
            </a: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dirty="0"/>
              <a:t>Engine </a:t>
            </a:r>
            <a:r>
              <a:rPr lang="it-IT" dirty="0" err="1"/>
              <a:t>routines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129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54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Screenshot</a:t>
            </a:r>
            <a:r>
              <a:rPr lang="it-IT" dirty="0"/>
              <a:t> </a:t>
            </a:r>
            <a:r>
              <a:rPr lang="it-IT" dirty="0" err="1"/>
              <a:t>ballls</a:t>
            </a:r>
            <a:r>
              <a:rPr lang="it-IT" dirty="0"/>
              <a:t> and boxes in </a:t>
            </a:r>
            <a:r>
              <a:rPr lang="it-IT" dirty="0" err="1"/>
              <a:t>eagle</a:t>
            </a:r>
            <a:r>
              <a:rPr lang="it-IT" dirty="0"/>
              <a:t> </a:t>
            </a:r>
            <a:r>
              <a:rPr lang="it-IT" dirty="0" err="1"/>
              <a:t>eye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RGB | </a:t>
            </a:r>
            <a:r>
              <a:rPr lang="it-IT" dirty="0" err="1"/>
              <a:t>depth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096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58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2177583" y="1991850"/>
            <a:ext cx="4788834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COGNITIVE ROBOTICS PROJECT</a:t>
            </a:r>
            <a:br>
              <a:rPr lang="it-IT" dirty="0"/>
            </a:br>
            <a:r>
              <a:rPr lang="it-IT" sz="4000" dirty="0"/>
              <a:t>OBJECT GRASPING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4C9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 idx="4294967295"/>
          </p:nvPr>
        </p:nvSpPr>
        <p:spPr>
          <a:xfrm>
            <a:off x="402674" y="428100"/>
            <a:ext cx="5132217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400" dirty="0">
                <a:solidFill>
                  <a:srgbClr val="041F30"/>
                </a:solidFill>
              </a:rPr>
              <a:t>VISION NODE</a:t>
            </a:r>
            <a:br>
              <a:rPr lang="it-IT" sz="2400" dirty="0">
                <a:solidFill>
                  <a:srgbClr val="041F30"/>
                </a:solidFill>
              </a:rPr>
            </a:br>
            <a:r>
              <a:rPr lang="it-IT" sz="2000" b="0" i="1" dirty="0">
                <a:solidFill>
                  <a:srgbClr val="041F30"/>
                </a:solidFill>
              </a:rPr>
              <a:t>Look </a:t>
            </a:r>
            <a:r>
              <a:rPr lang="it-IT" sz="2000" b="0" i="1" dirty="0" err="1">
                <a:solidFill>
                  <a:srgbClr val="041F30"/>
                </a:solidFill>
              </a:rPr>
              <a:t>around</a:t>
            </a:r>
            <a:r>
              <a:rPr lang="it-IT" sz="2000" b="0" i="1" dirty="0">
                <a:solidFill>
                  <a:srgbClr val="041F30"/>
                </a:solidFill>
              </a:rPr>
              <a:t>.</a:t>
            </a:r>
            <a:endParaRPr sz="2400" i="1" dirty="0">
              <a:solidFill>
                <a:srgbClr val="041F30"/>
              </a:solidFill>
            </a:endParaRPr>
          </a:p>
        </p:txBody>
      </p:sp>
      <p:sp>
        <p:nvSpPr>
          <p:cNvPr id="282" name="Google Shape;282;p2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Google Shape;204;p16">
            <a:extLst>
              <a:ext uri="{FF2B5EF4-FFF2-40B4-BE49-F238E27FC236}">
                <a16:creationId xmlns:a16="http://schemas.microsoft.com/office/drawing/2014/main" id="{B291A1D9-D5E5-4E4E-BBF5-5FAEF879740D}"/>
              </a:ext>
            </a:extLst>
          </p:cNvPr>
          <p:cNvSpPr txBox="1">
            <a:spLocks/>
          </p:cNvSpPr>
          <p:nvPr/>
        </p:nvSpPr>
        <p:spPr>
          <a:xfrm>
            <a:off x="2080876" y="4549146"/>
            <a:ext cx="4982249" cy="4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»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14300" indent="0" algn="ctr">
              <a:buNone/>
            </a:pPr>
            <a:r>
              <a:rPr lang="en-US" b="1" dirty="0">
                <a:solidFill>
                  <a:srgbClr val="041F30"/>
                </a:solidFill>
              </a:rPr>
              <a:t>DEEP NEURAL NETWORK confusion matrix</a:t>
            </a:r>
            <a:endParaRPr lang="en-US" sz="800" dirty="0">
              <a:solidFill>
                <a:srgbClr val="041F30"/>
              </a:solidFill>
            </a:endParaRPr>
          </a:p>
        </p:txBody>
      </p:sp>
      <p:pic>
        <p:nvPicPr>
          <p:cNvPr id="4" name="Immagine 3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05A084F8-080E-4084-922D-44592244ED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0875" y="1118100"/>
            <a:ext cx="4755380" cy="35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4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4C9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 idx="4294967295"/>
          </p:nvPr>
        </p:nvSpPr>
        <p:spPr>
          <a:xfrm>
            <a:off x="402674" y="428100"/>
            <a:ext cx="5132217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400" dirty="0">
                <a:solidFill>
                  <a:srgbClr val="041F30"/>
                </a:solidFill>
              </a:rPr>
              <a:t>ENGINE NODE</a:t>
            </a:r>
            <a:br>
              <a:rPr lang="it-IT" sz="2400" dirty="0">
                <a:solidFill>
                  <a:srgbClr val="041F30"/>
                </a:solidFill>
              </a:rPr>
            </a:br>
            <a:r>
              <a:rPr lang="it-IT" sz="1800" b="0" i="1" dirty="0" err="1">
                <a:solidFill>
                  <a:srgbClr val="041F30"/>
                </a:solidFill>
              </a:rPr>
              <a:t>Achieve</a:t>
            </a:r>
            <a:r>
              <a:rPr lang="it-IT" sz="1800" b="0" i="1" dirty="0">
                <a:solidFill>
                  <a:srgbClr val="041F30"/>
                </a:solidFill>
              </a:rPr>
              <a:t> </a:t>
            </a:r>
            <a:r>
              <a:rPr lang="it-IT" sz="1800" b="0" i="1" dirty="0" err="1">
                <a:solidFill>
                  <a:srgbClr val="041F30"/>
                </a:solidFill>
              </a:rPr>
              <a:t>your</a:t>
            </a:r>
            <a:r>
              <a:rPr lang="it-IT" sz="1800" b="0" i="1" dirty="0">
                <a:solidFill>
                  <a:srgbClr val="041F30"/>
                </a:solidFill>
              </a:rPr>
              <a:t> target.</a:t>
            </a:r>
            <a:endParaRPr sz="2400" i="1" dirty="0">
              <a:solidFill>
                <a:srgbClr val="041F30"/>
              </a:solidFill>
            </a:endParaRPr>
          </a:p>
        </p:txBody>
      </p:sp>
      <p:sp>
        <p:nvSpPr>
          <p:cNvPr id="282" name="Google Shape;282;p2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" name="Google Shape;204;p16">
            <a:extLst>
              <a:ext uri="{FF2B5EF4-FFF2-40B4-BE49-F238E27FC236}">
                <a16:creationId xmlns:a16="http://schemas.microsoft.com/office/drawing/2014/main" id="{B291A1D9-D5E5-4E4E-BBF5-5FAEF879740D}"/>
              </a:ext>
            </a:extLst>
          </p:cNvPr>
          <p:cNvSpPr txBox="1">
            <a:spLocks/>
          </p:cNvSpPr>
          <p:nvPr/>
        </p:nvSpPr>
        <p:spPr>
          <a:xfrm>
            <a:off x="2646219" y="4549146"/>
            <a:ext cx="3851563" cy="4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»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14300" indent="0" algn="ctr">
              <a:buNone/>
            </a:pPr>
            <a:r>
              <a:rPr lang="en-US" b="1" dirty="0">
                <a:solidFill>
                  <a:srgbClr val="041F30"/>
                </a:solidFill>
              </a:rPr>
              <a:t>ENGINE FLOWCHART</a:t>
            </a:r>
            <a:endParaRPr lang="en-US" sz="800" dirty="0">
              <a:solidFill>
                <a:srgbClr val="041F30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D6E01EA-831C-41AF-AF94-BA41232D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37" y="971787"/>
            <a:ext cx="6227526" cy="36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/>
          <p:nvPr/>
        </p:nvSpPr>
        <p:spPr>
          <a:xfrm>
            <a:off x="3076725" y="1113830"/>
            <a:ext cx="4596701" cy="357858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281;p25">
            <a:extLst>
              <a:ext uri="{FF2B5EF4-FFF2-40B4-BE49-F238E27FC236}">
                <a16:creationId xmlns:a16="http://schemas.microsoft.com/office/drawing/2014/main" id="{B18CD8E3-9661-4F4B-9CF2-B240DAB38228}"/>
              </a:ext>
            </a:extLst>
          </p:cNvPr>
          <p:cNvSpPr txBox="1">
            <a:spLocks/>
          </p:cNvSpPr>
          <p:nvPr/>
        </p:nvSpPr>
        <p:spPr>
          <a:xfrm>
            <a:off x="402674" y="428100"/>
            <a:ext cx="5132217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solidFill>
                  <a:srgbClr val="6699FF"/>
                </a:solidFill>
              </a:rPr>
              <a:t>VISUAL VERBOSE </a:t>
            </a:r>
            <a:r>
              <a:rPr lang="en-US" sz="2400" dirty="0">
                <a:solidFill>
                  <a:schemeClr val="bg1"/>
                </a:solidFill>
              </a:rPr>
              <a:t>NODE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000" b="0" i="1" dirty="0">
                <a:solidFill>
                  <a:schemeClr val="bg1"/>
                </a:solidFill>
              </a:rPr>
              <a:t>Let me show you</a:t>
            </a:r>
          </a:p>
          <a:p>
            <a:r>
              <a:rPr lang="en-US" sz="2000" b="0" i="1" dirty="0">
                <a:solidFill>
                  <a:schemeClr val="bg1"/>
                </a:solidFill>
              </a:rPr>
              <a:t>what I’m doing.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4BFF385-8E26-4CDF-8492-6443D611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317625"/>
            <a:ext cx="4199468" cy="2660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PLANNED IMPROVEMENTS</a:t>
            </a:r>
            <a:endParaRPr dirty="0"/>
          </a:p>
        </p:txBody>
      </p:sp>
      <p:sp>
        <p:nvSpPr>
          <p:cNvPr id="232" name="Google Shape;232;p20"/>
          <p:cNvSpPr txBox="1">
            <a:spLocks noGrp="1"/>
          </p:cNvSpPr>
          <p:nvPr>
            <p:ph type="body" idx="1"/>
          </p:nvPr>
        </p:nvSpPr>
        <p:spPr>
          <a:xfrm>
            <a:off x="965201" y="1650548"/>
            <a:ext cx="6307666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Managing an even more dynamic workspace</a:t>
            </a:r>
          </a:p>
          <a:p>
            <a:pPr lvl="0"/>
            <a:r>
              <a:rPr lang="en-US" sz="2000" dirty="0"/>
              <a:t>Improve the recognition of targets</a:t>
            </a:r>
          </a:p>
          <a:p>
            <a:pPr lvl="0"/>
            <a:r>
              <a:rPr lang="it-IT" sz="2000" dirty="0"/>
              <a:t>Speed up the use of </a:t>
            </a:r>
            <a:r>
              <a:rPr lang="it-IT" sz="2000" b="1" dirty="0" err="1"/>
              <a:t>Niryo</a:t>
            </a:r>
            <a:r>
              <a:rPr lang="it-IT" sz="2000" b="1" dirty="0"/>
              <a:t> One Python API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>
              <a:buNone/>
            </a:pPr>
            <a:r>
              <a:rPr lang="en-US" i="1" dirty="0"/>
              <a:t>… and surely contemplate a new and nicer hardware structure.</a:t>
            </a:r>
            <a:endParaRPr i="1" dirty="0"/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6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4"/>
            <a:ext cx="4939200" cy="2192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66FF33"/>
                </a:solidFill>
              </a:rPr>
              <a:t>OBJECT GRASPING </a:t>
            </a:r>
            <a:r>
              <a:rPr lang="it-IT" sz="1600" b="1" i="1" dirty="0">
                <a:solidFill>
                  <a:srgbClr val="66FF33"/>
                </a:solidFill>
              </a:rPr>
              <a:t>for Cognitive </a:t>
            </a:r>
            <a:r>
              <a:rPr lang="it-IT" sz="1600" b="1" i="1" dirty="0" err="1">
                <a:solidFill>
                  <a:srgbClr val="66FF33"/>
                </a:solidFill>
              </a:rPr>
              <a:t>Robotics</a:t>
            </a:r>
            <a:endParaRPr b="1" dirty="0">
              <a:solidFill>
                <a:srgbClr val="66FF33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 sz="1800" b="1" i="1" dirty="0"/>
              <a:t>Allegretti Giovanni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i="1" dirty="0"/>
              <a:t>Di Prisco Giovanni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 sz="1800" b="1" i="1" dirty="0" err="1"/>
              <a:t>Scaldaferri</a:t>
            </a:r>
            <a:r>
              <a:rPr lang="it-IT" sz="1800" b="1" i="1" dirty="0"/>
              <a:t> Antonello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i="1" dirty="0"/>
              <a:t>Schettini Marco</a:t>
            </a:r>
          </a:p>
        </p:txBody>
      </p:sp>
      <p:pic>
        <p:nvPicPr>
          <p:cNvPr id="405" name="Google Shape;405;p38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406" name="Google Shape;406;p3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Project </a:t>
            </a:r>
            <a:r>
              <a:rPr lang="it-IT" dirty="0" err="1"/>
              <a:t>requirements</a:t>
            </a:r>
            <a:endParaRPr dirty="0"/>
          </a:p>
        </p:txBody>
      </p:sp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13" name="Immagine 12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43956F18-9CFF-4933-A9E7-29376B42F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9115" t="12912" r="17214" b="17958"/>
          <a:stretch/>
        </p:blipFill>
        <p:spPr>
          <a:xfrm>
            <a:off x="1191828" y="1176084"/>
            <a:ext cx="2813145" cy="1317729"/>
          </a:xfrm>
          <a:prstGeom prst="rect">
            <a:avLst/>
          </a:prstGeom>
        </p:spPr>
      </p:pic>
      <p:sp>
        <p:nvSpPr>
          <p:cNvPr id="14" name="Google Shape;204;p16">
            <a:extLst>
              <a:ext uri="{FF2B5EF4-FFF2-40B4-BE49-F238E27FC236}">
                <a16:creationId xmlns:a16="http://schemas.microsoft.com/office/drawing/2014/main" id="{2EA80735-DDDD-4213-8017-D9823178D107}"/>
              </a:ext>
            </a:extLst>
          </p:cNvPr>
          <p:cNvSpPr txBox="1">
            <a:spLocks/>
          </p:cNvSpPr>
          <p:nvPr/>
        </p:nvSpPr>
        <p:spPr>
          <a:xfrm>
            <a:off x="1037570" y="2409372"/>
            <a:ext cx="3121660" cy="4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»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400" dirty="0"/>
              <a:t>Intel® </a:t>
            </a:r>
            <a:r>
              <a:rPr lang="it-IT" sz="1400" dirty="0" err="1"/>
              <a:t>RealSense</a:t>
            </a:r>
            <a:r>
              <a:rPr lang="it-IT" sz="1400" dirty="0"/>
              <a:t>™ Depth Camera D435</a:t>
            </a:r>
            <a:endParaRPr lang="en-US" sz="800" dirty="0"/>
          </a:p>
        </p:txBody>
      </p:sp>
      <p:pic>
        <p:nvPicPr>
          <p:cNvPr id="11" name="Immagine 10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E5A4DA34-9A47-48CE-A223-C160908A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72" t="6377" r="21817" b="5484"/>
          <a:stretch/>
        </p:blipFill>
        <p:spPr>
          <a:xfrm>
            <a:off x="5278319" y="1018303"/>
            <a:ext cx="1731818" cy="1475510"/>
          </a:xfrm>
          <a:prstGeom prst="rect">
            <a:avLst/>
          </a:prstGeom>
        </p:spPr>
      </p:pic>
      <p:sp>
        <p:nvSpPr>
          <p:cNvPr id="19" name="Google Shape;204;p16">
            <a:extLst>
              <a:ext uri="{FF2B5EF4-FFF2-40B4-BE49-F238E27FC236}">
                <a16:creationId xmlns:a16="http://schemas.microsoft.com/office/drawing/2014/main" id="{BD782EA4-73EC-4087-AC09-3817BDAFF65D}"/>
              </a:ext>
            </a:extLst>
          </p:cNvPr>
          <p:cNvSpPr txBox="1">
            <a:spLocks/>
          </p:cNvSpPr>
          <p:nvPr/>
        </p:nvSpPr>
        <p:spPr>
          <a:xfrm>
            <a:off x="4583398" y="2409372"/>
            <a:ext cx="3121660" cy="4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»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400" dirty="0"/>
              <a:t>NVIDIA</a:t>
            </a:r>
            <a:r>
              <a:rPr lang="it-IT" sz="1400" baseline="30000" dirty="0"/>
              <a:t>®</a:t>
            </a:r>
            <a:r>
              <a:rPr lang="it-IT" sz="1400" dirty="0"/>
              <a:t> </a:t>
            </a:r>
            <a:r>
              <a:rPr lang="it-IT" sz="1400" dirty="0" err="1"/>
              <a:t>Jetson</a:t>
            </a:r>
            <a:r>
              <a:rPr lang="it-IT" sz="1400" dirty="0"/>
              <a:t> Nano</a:t>
            </a:r>
            <a:r>
              <a:rPr lang="it-IT" sz="1400" baseline="30000" dirty="0"/>
              <a:t>™</a:t>
            </a:r>
            <a:endParaRPr lang="en-US" sz="6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866EA77-50A5-4149-976C-DD8EC2CCC0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49" t="14455" b="19982"/>
          <a:stretch/>
        </p:blipFill>
        <p:spPr>
          <a:xfrm>
            <a:off x="1219873" y="3041079"/>
            <a:ext cx="2757054" cy="1343891"/>
          </a:xfrm>
          <a:prstGeom prst="rect">
            <a:avLst/>
          </a:prstGeom>
        </p:spPr>
      </p:pic>
      <p:sp>
        <p:nvSpPr>
          <p:cNvPr id="30" name="Google Shape;204;p16">
            <a:extLst>
              <a:ext uri="{FF2B5EF4-FFF2-40B4-BE49-F238E27FC236}">
                <a16:creationId xmlns:a16="http://schemas.microsoft.com/office/drawing/2014/main" id="{BAF2DFC8-6A95-4FC5-A0A3-91A9F5E21CAF}"/>
              </a:ext>
            </a:extLst>
          </p:cNvPr>
          <p:cNvSpPr txBox="1">
            <a:spLocks/>
          </p:cNvSpPr>
          <p:nvPr/>
        </p:nvSpPr>
        <p:spPr>
          <a:xfrm>
            <a:off x="1037570" y="4285626"/>
            <a:ext cx="3121660" cy="4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»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400" dirty="0" err="1"/>
              <a:t>Niryo</a:t>
            </a:r>
            <a:r>
              <a:rPr lang="it-IT" sz="1400" dirty="0"/>
              <a:t> One </a:t>
            </a:r>
            <a:endParaRPr lang="en-US" sz="800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E623923-E857-41A8-858E-DDFB855FE4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2967" b="22772"/>
          <a:stretch/>
        </p:blipFill>
        <p:spPr>
          <a:xfrm>
            <a:off x="4854591" y="3706096"/>
            <a:ext cx="2579274" cy="678874"/>
          </a:xfrm>
          <a:prstGeom prst="rect">
            <a:avLst/>
          </a:prstGeom>
        </p:spPr>
      </p:pic>
      <p:sp>
        <p:nvSpPr>
          <p:cNvPr id="33" name="Google Shape;204;p16">
            <a:extLst>
              <a:ext uri="{FF2B5EF4-FFF2-40B4-BE49-F238E27FC236}">
                <a16:creationId xmlns:a16="http://schemas.microsoft.com/office/drawing/2014/main" id="{728D4D97-BBB3-4D73-916B-8D95B8FF2F3C}"/>
              </a:ext>
            </a:extLst>
          </p:cNvPr>
          <p:cNvSpPr txBox="1">
            <a:spLocks/>
          </p:cNvSpPr>
          <p:nvPr/>
        </p:nvSpPr>
        <p:spPr>
          <a:xfrm>
            <a:off x="4583398" y="4285626"/>
            <a:ext cx="3121660" cy="4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»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400" dirty="0"/>
              <a:t>Robot Operating System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602025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>
            <a:spLocks noGrp="1"/>
          </p:cNvSpPr>
          <p:nvPr>
            <p:ph type="body" idx="1"/>
          </p:nvPr>
        </p:nvSpPr>
        <p:spPr>
          <a:xfrm>
            <a:off x="1067100" y="1236527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/>
              <a:t>Camera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The only camera used is fixed on the end effector of the arm, making the environment more compact.</a:t>
            </a:r>
            <a:endParaRPr dirty="0"/>
          </a:p>
        </p:txBody>
      </p:sp>
      <p:sp>
        <p:nvSpPr>
          <p:cNvPr id="266" name="Google Shape;266;p23"/>
          <p:cNvSpPr txBox="1">
            <a:spLocks noGrp="1"/>
          </p:cNvSpPr>
          <p:nvPr>
            <p:ph type="body" idx="2"/>
          </p:nvPr>
        </p:nvSpPr>
        <p:spPr>
          <a:xfrm>
            <a:off x="3194801" y="1236527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/>
              <a:t>Boxes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Once the program has started, the boxes cannot be moved anymore.</a:t>
            </a:r>
            <a:endParaRPr dirty="0"/>
          </a:p>
        </p:txBody>
      </p:sp>
      <p:sp>
        <p:nvSpPr>
          <p:cNvPr id="267" name="Google Shape;267;p23"/>
          <p:cNvSpPr txBox="1">
            <a:spLocks noGrp="1"/>
          </p:cNvSpPr>
          <p:nvPr>
            <p:ph type="body" idx="3"/>
          </p:nvPr>
        </p:nvSpPr>
        <p:spPr>
          <a:xfrm>
            <a:off x="5322501" y="1236527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Balls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You can add, remove and move the balls between each operating cycle.</a:t>
            </a:r>
            <a:endParaRPr dirty="0"/>
          </a:p>
        </p:txBody>
      </p:sp>
      <p:sp>
        <p:nvSpPr>
          <p:cNvPr id="268" name="Google Shape;268;p2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B9B41C5-1EAC-4F0C-8CE6-CE347AFBAF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4035" b="15437"/>
          <a:stretch/>
        </p:blipFill>
        <p:spPr>
          <a:xfrm>
            <a:off x="3616395" y="3592196"/>
            <a:ext cx="1284512" cy="9059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4310F3-9166-4BB7-8A40-D29FE7A033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64114" y="3474727"/>
            <a:ext cx="1140873" cy="1140873"/>
          </a:xfrm>
          <a:prstGeom prst="rect">
            <a:avLst/>
          </a:prstGeom>
        </p:spPr>
      </p:pic>
      <p:sp>
        <p:nvSpPr>
          <p:cNvPr id="13" name="Google Shape;201;p16">
            <a:extLst>
              <a:ext uri="{FF2B5EF4-FFF2-40B4-BE49-F238E27FC236}">
                <a16:creationId xmlns:a16="http://schemas.microsoft.com/office/drawing/2014/main" id="{C8B5BC73-3BAF-435F-BBB5-D1FE5BABBB43}"/>
              </a:ext>
            </a:extLst>
          </p:cNvPr>
          <p:cNvSpPr txBox="1">
            <a:spLocks/>
          </p:cNvSpPr>
          <p:nvPr/>
        </p:nvSpPr>
        <p:spPr>
          <a:xfrm>
            <a:off x="1067088" y="3032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it-IT" dirty="0" err="1"/>
              <a:t>Constraints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CA1CA8-CA95-4B48-B7F9-050444D259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6041" b="13120"/>
          <a:stretch/>
        </p:blipFill>
        <p:spPr>
          <a:xfrm>
            <a:off x="1273887" y="3567685"/>
            <a:ext cx="1479300" cy="10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5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title" idx="4294967295"/>
          </p:nvPr>
        </p:nvSpPr>
        <p:spPr>
          <a:xfrm>
            <a:off x="1065600" y="302400"/>
            <a:ext cx="5972175" cy="636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Software design</a:t>
            </a:r>
            <a:endParaRPr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38C57DA-030D-4C9E-802E-27EE826E6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34"/>
          <a:stretch/>
        </p:blipFill>
        <p:spPr>
          <a:xfrm>
            <a:off x="1478351" y="1016000"/>
            <a:ext cx="5124912" cy="40998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1C62381-5733-4063-BB4C-514A81E5C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56" r="69273"/>
          <a:stretch/>
        </p:blipFill>
        <p:spPr>
          <a:xfrm>
            <a:off x="6959526" y="2950575"/>
            <a:ext cx="2036426" cy="20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5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4C9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F49CE3-6D21-4E07-8720-66BBCEC69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41F3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5989"/>
          <a:stretch/>
        </p:blipFill>
        <p:spPr>
          <a:xfrm>
            <a:off x="1884215" y="1080416"/>
            <a:ext cx="6075221" cy="3634984"/>
          </a:xfrm>
          <a:prstGeom prst="rect">
            <a:avLst/>
          </a:prstGeom>
        </p:spPr>
      </p:pic>
      <p:sp>
        <p:nvSpPr>
          <p:cNvPr id="281" name="Google Shape;281;p25"/>
          <p:cNvSpPr txBox="1">
            <a:spLocks noGrp="1"/>
          </p:cNvSpPr>
          <p:nvPr>
            <p:ph type="title" idx="4294967295"/>
          </p:nvPr>
        </p:nvSpPr>
        <p:spPr>
          <a:xfrm>
            <a:off x="402674" y="428100"/>
            <a:ext cx="5132217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400" dirty="0">
                <a:solidFill>
                  <a:srgbClr val="041F30"/>
                </a:solidFill>
              </a:rPr>
              <a:t>TRAJECTORY LISTENER NODE</a:t>
            </a:r>
            <a:br>
              <a:rPr lang="it-IT" sz="2400" dirty="0">
                <a:solidFill>
                  <a:srgbClr val="041F30"/>
                </a:solidFill>
              </a:rPr>
            </a:br>
            <a:r>
              <a:rPr lang="it-IT" sz="2000" b="0" i="1" dirty="0" err="1">
                <a:solidFill>
                  <a:srgbClr val="041F30"/>
                </a:solidFill>
              </a:rPr>
              <a:t>Moving</a:t>
            </a:r>
            <a:r>
              <a:rPr lang="it-IT" sz="2000" b="0" i="1" dirty="0">
                <a:solidFill>
                  <a:srgbClr val="041F30"/>
                </a:solidFill>
              </a:rPr>
              <a:t> </a:t>
            </a:r>
            <a:r>
              <a:rPr lang="it-IT" sz="2000" b="0" i="1" dirty="0" err="1">
                <a:solidFill>
                  <a:srgbClr val="041F30"/>
                </a:solidFill>
              </a:rPr>
              <a:t>Niryo</a:t>
            </a:r>
            <a:r>
              <a:rPr lang="it-IT" sz="2000" b="0" i="1" dirty="0">
                <a:solidFill>
                  <a:srgbClr val="041F30"/>
                </a:solidFill>
              </a:rPr>
              <a:t> One.</a:t>
            </a:r>
            <a:endParaRPr sz="2400" i="1" dirty="0">
              <a:solidFill>
                <a:srgbClr val="041F30"/>
              </a:solidFill>
            </a:endParaRPr>
          </a:p>
        </p:txBody>
      </p:sp>
      <p:sp>
        <p:nvSpPr>
          <p:cNvPr id="282" name="Google Shape;282;p2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Google Shape;204;p16">
            <a:extLst>
              <a:ext uri="{FF2B5EF4-FFF2-40B4-BE49-F238E27FC236}">
                <a16:creationId xmlns:a16="http://schemas.microsoft.com/office/drawing/2014/main" id="{B291A1D9-D5E5-4E4E-BBF5-5FAEF879740D}"/>
              </a:ext>
            </a:extLst>
          </p:cNvPr>
          <p:cNvSpPr txBox="1">
            <a:spLocks/>
          </p:cNvSpPr>
          <p:nvPr/>
        </p:nvSpPr>
        <p:spPr>
          <a:xfrm>
            <a:off x="2646219" y="4549146"/>
            <a:ext cx="3851563" cy="4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»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14300" indent="0" algn="ctr">
              <a:buNone/>
            </a:pPr>
            <a:r>
              <a:rPr lang="en-US" b="1" dirty="0">
                <a:solidFill>
                  <a:srgbClr val="041F30"/>
                </a:solidFill>
              </a:rPr>
              <a:t>NIRYO ONE ROS STACK overview</a:t>
            </a:r>
            <a:br>
              <a:rPr lang="en-US" sz="1400" dirty="0">
                <a:solidFill>
                  <a:srgbClr val="041F30"/>
                </a:solidFill>
              </a:rPr>
            </a:br>
            <a:endParaRPr lang="en-US" sz="800" dirty="0">
              <a:solidFill>
                <a:srgbClr val="041F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99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4C9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 idx="4294967295"/>
          </p:nvPr>
        </p:nvSpPr>
        <p:spPr>
          <a:xfrm>
            <a:off x="402674" y="428100"/>
            <a:ext cx="5132217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400" dirty="0">
                <a:solidFill>
                  <a:srgbClr val="041F30"/>
                </a:solidFill>
              </a:rPr>
              <a:t>ROBOT MANAGER NODE</a:t>
            </a:r>
            <a:br>
              <a:rPr lang="it-IT" sz="2400" dirty="0">
                <a:solidFill>
                  <a:srgbClr val="041F30"/>
                </a:solidFill>
              </a:rPr>
            </a:br>
            <a:r>
              <a:rPr lang="it-IT" sz="2000" b="0" i="1" dirty="0" err="1">
                <a:solidFill>
                  <a:srgbClr val="041F30"/>
                </a:solidFill>
              </a:rPr>
              <a:t>Choose</a:t>
            </a:r>
            <a:r>
              <a:rPr lang="it-IT" sz="2000" b="0" i="1" dirty="0">
                <a:solidFill>
                  <a:srgbClr val="041F30"/>
                </a:solidFill>
              </a:rPr>
              <a:t> </a:t>
            </a:r>
            <a:r>
              <a:rPr lang="it-IT" sz="2000" b="0" i="1" dirty="0" err="1">
                <a:solidFill>
                  <a:srgbClr val="041F30"/>
                </a:solidFill>
              </a:rPr>
              <a:t>how</a:t>
            </a:r>
            <a:r>
              <a:rPr lang="it-IT" sz="2000" b="0" i="1" dirty="0">
                <a:solidFill>
                  <a:srgbClr val="041F30"/>
                </a:solidFill>
              </a:rPr>
              <a:t> to </a:t>
            </a:r>
            <a:r>
              <a:rPr lang="it-IT" sz="2000" b="0" i="1" dirty="0" err="1">
                <a:solidFill>
                  <a:srgbClr val="041F30"/>
                </a:solidFill>
              </a:rPr>
              <a:t>move</a:t>
            </a:r>
            <a:r>
              <a:rPr lang="it-IT" sz="2000" b="0" i="1" dirty="0">
                <a:solidFill>
                  <a:srgbClr val="041F30"/>
                </a:solidFill>
              </a:rPr>
              <a:t>.</a:t>
            </a:r>
            <a:endParaRPr sz="2400" i="1" dirty="0">
              <a:solidFill>
                <a:srgbClr val="041F30"/>
              </a:solidFill>
            </a:endParaRPr>
          </a:p>
        </p:txBody>
      </p:sp>
      <p:sp>
        <p:nvSpPr>
          <p:cNvPr id="282" name="Google Shape;282;p2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Google Shape;204;p16">
            <a:extLst>
              <a:ext uri="{FF2B5EF4-FFF2-40B4-BE49-F238E27FC236}">
                <a16:creationId xmlns:a16="http://schemas.microsoft.com/office/drawing/2014/main" id="{B291A1D9-D5E5-4E4E-BBF5-5FAEF879740D}"/>
              </a:ext>
            </a:extLst>
          </p:cNvPr>
          <p:cNvSpPr txBox="1">
            <a:spLocks/>
          </p:cNvSpPr>
          <p:nvPr/>
        </p:nvSpPr>
        <p:spPr>
          <a:xfrm>
            <a:off x="2646219" y="4549146"/>
            <a:ext cx="3851563" cy="4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»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14300" indent="0" algn="ctr">
              <a:buNone/>
            </a:pPr>
            <a:r>
              <a:rPr lang="en-US" b="1" dirty="0">
                <a:solidFill>
                  <a:srgbClr val="041F30"/>
                </a:solidFill>
              </a:rPr>
              <a:t>ROBOT MANAGER command list</a:t>
            </a:r>
            <a:endParaRPr lang="en-US" sz="800" dirty="0">
              <a:solidFill>
                <a:srgbClr val="041F3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E2EE23-F5E4-4E3A-A167-BD5887B2B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12" b="-1"/>
          <a:stretch/>
        </p:blipFill>
        <p:spPr>
          <a:xfrm>
            <a:off x="1176070" y="1633790"/>
            <a:ext cx="6673321" cy="21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4C9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interni, elettronico, computer, monitor&#10;&#10;Descrizione generata automaticamente">
            <a:extLst>
              <a:ext uri="{FF2B5EF4-FFF2-40B4-BE49-F238E27FC236}">
                <a16:creationId xmlns:a16="http://schemas.microsoft.com/office/drawing/2014/main" id="{06094F6A-AA2F-47BE-BBF1-1C9EF297E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0" t="15144" r="12758" b="19607"/>
          <a:stretch/>
        </p:blipFill>
        <p:spPr>
          <a:xfrm>
            <a:off x="1092198" y="1583269"/>
            <a:ext cx="3825284" cy="2689500"/>
          </a:xfrm>
          <a:prstGeom prst="rect">
            <a:avLst/>
          </a:prstGeom>
        </p:spPr>
      </p:pic>
      <p:sp>
        <p:nvSpPr>
          <p:cNvPr id="281" name="Google Shape;281;p25"/>
          <p:cNvSpPr txBox="1">
            <a:spLocks noGrp="1"/>
          </p:cNvSpPr>
          <p:nvPr>
            <p:ph type="title" idx="4294967295"/>
          </p:nvPr>
        </p:nvSpPr>
        <p:spPr>
          <a:xfrm>
            <a:off x="402674" y="428100"/>
            <a:ext cx="5132217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400" dirty="0">
                <a:solidFill>
                  <a:srgbClr val="041F30"/>
                </a:solidFill>
              </a:rPr>
              <a:t>VISION NODE</a:t>
            </a:r>
            <a:br>
              <a:rPr lang="it-IT" sz="2400" dirty="0">
                <a:solidFill>
                  <a:srgbClr val="041F30"/>
                </a:solidFill>
              </a:rPr>
            </a:br>
            <a:r>
              <a:rPr lang="it-IT" sz="2000" b="0" i="1" dirty="0">
                <a:solidFill>
                  <a:srgbClr val="041F30"/>
                </a:solidFill>
              </a:rPr>
              <a:t>Look </a:t>
            </a:r>
            <a:r>
              <a:rPr lang="it-IT" sz="2000" b="0" i="1" dirty="0" err="1">
                <a:solidFill>
                  <a:srgbClr val="041F30"/>
                </a:solidFill>
              </a:rPr>
              <a:t>around</a:t>
            </a:r>
            <a:r>
              <a:rPr lang="it-IT" sz="2000" b="0" i="1" dirty="0">
                <a:solidFill>
                  <a:srgbClr val="041F30"/>
                </a:solidFill>
              </a:rPr>
              <a:t>.</a:t>
            </a:r>
            <a:endParaRPr sz="2400" i="1" dirty="0">
              <a:solidFill>
                <a:srgbClr val="041F30"/>
              </a:solidFill>
            </a:endParaRPr>
          </a:p>
        </p:txBody>
      </p:sp>
      <p:sp>
        <p:nvSpPr>
          <p:cNvPr id="282" name="Google Shape;282;p2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Google Shape;204;p16">
            <a:extLst>
              <a:ext uri="{FF2B5EF4-FFF2-40B4-BE49-F238E27FC236}">
                <a16:creationId xmlns:a16="http://schemas.microsoft.com/office/drawing/2014/main" id="{B291A1D9-D5E5-4E4E-BBF5-5FAEF879740D}"/>
              </a:ext>
            </a:extLst>
          </p:cNvPr>
          <p:cNvSpPr txBox="1">
            <a:spLocks/>
          </p:cNvSpPr>
          <p:nvPr/>
        </p:nvSpPr>
        <p:spPr>
          <a:xfrm>
            <a:off x="2005892" y="4549146"/>
            <a:ext cx="5132217" cy="4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»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14300" indent="0" algn="ctr">
              <a:buNone/>
            </a:pPr>
            <a:r>
              <a:rPr lang="en-US" b="1" dirty="0">
                <a:solidFill>
                  <a:srgbClr val="041F30"/>
                </a:solidFill>
              </a:rPr>
              <a:t>RGB VIDEO and POINT CLOUD acquisition</a:t>
            </a:r>
            <a:endParaRPr lang="en-US" sz="800" dirty="0">
              <a:solidFill>
                <a:srgbClr val="041F30"/>
              </a:solidFill>
            </a:endParaRPr>
          </a:p>
        </p:txBody>
      </p:sp>
      <p:sp>
        <p:nvSpPr>
          <p:cNvPr id="19" name="Google Shape;389;p36">
            <a:extLst>
              <a:ext uri="{FF2B5EF4-FFF2-40B4-BE49-F238E27FC236}">
                <a16:creationId xmlns:a16="http://schemas.microsoft.com/office/drawing/2014/main" id="{AFB901DF-66E7-4AFB-B221-5571FACDBC9F}"/>
              </a:ext>
            </a:extLst>
          </p:cNvPr>
          <p:cNvSpPr txBox="1">
            <a:spLocks/>
          </p:cNvSpPr>
          <p:nvPr/>
        </p:nvSpPr>
        <p:spPr>
          <a:xfrm>
            <a:off x="4917483" y="916669"/>
            <a:ext cx="32400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FF0066"/>
                </a:solidFill>
              </a:rPr>
              <a:t>Intel® RealSense™ </a:t>
            </a:r>
          </a:p>
          <a:p>
            <a:pPr marL="0" indent="0">
              <a:buNone/>
            </a:pPr>
            <a:r>
              <a:rPr lang="en-US" sz="1800" b="1" dirty="0"/>
              <a:t>Stereo Depth Technology</a:t>
            </a:r>
          </a:p>
          <a:p>
            <a:pPr marL="0" indent="0">
              <a:buNone/>
            </a:pPr>
            <a:r>
              <a:rPr lang="en-US" sz="1800" dirty="0"/>
              <a:t>In a similar way to how human vision works, stereo depth is used to provide the distance of a precise point in the visual field.</a:t>
            </a:r>
          </a:p>
        </p:txBody>
      </p:sp>
    </p:spTree>
    <p:extLst>
      <p:ext uri="{BB962C8B-B14F-4D97-AF65-F5344CB8AC3E}">
        <p14:creationId xmlns:p14="http://schemas.microsoft.com/office/powerpoint/2010/main" val="66867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4C9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10EB817-6E23-45ED-AC03-1A958FC07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" t="6091" r="61420" b="51254"/>
          <a:stretch/>
        </p:blipFill>
        <p:spPr>
          <a:xfrm>
            <a:off x="1098010" y="1581821"/>
            <a:ext cx="3819472" cy="2689500"/>
          </a:xfrm>
          <a:prstGeom prst="rect">
            <a:avLst/>
          </a:prstGeom>
        </p:spPr>
      </p:pic>
      <p:sp>
        <p:nvSpPr>
          <p:cNvPr id="281" name="Google Shape;281;p25"/>
          <p:cNvSpPr txBox="1">
            <a:spLocks noGrp="1"/>
          </p:cNvSpPr>
          <p:nvPr>
            <p:ph type="title" idx="4294967295"/>
          </p:nvPr>
        </p:nvSpPr>
        <p:spPr>
          <a:xfrm>
            <a:off x="402674" y="428100"/>
            <a:ext cx="5132217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400" dirty="0">
                <a:solidFill>
                  <a:srgbClr val="041F30"/>
                </a:solidFill>
              </a:rPr>
              <a:t>VISION NODE</a:t>
            </a:r>
            <a:br>
              <a:rPr lang="it-IT" sz="2400" dirty="0">
                <a:solidFill>
                  <a:srgbClr val="041F30"/>
                </a:solidFill>
              </a:rPr>
            </a:br>
            <a:r>
              <a:rPr lang="it-IT" sz="2000" b="0" i="1" dirty="0">
                <a:solidFill>
                  <a:srgbClr val="041F30"/>
                </a:solidFill>
              </a:rPr>
              <a:t>Look </a:t>
            </a:r>
            <a:r>
              <a:rPr lang="it-IT" sz="2000" b="0" i="1" dirty="0" err="1">
                <a:solidFill>
                  <a:srgbClr val="041F30"/>
                </a:solidFill>
              </a:rPr>
              <a:t>around</a:t>
            </a:r>
            <a:r>
              <a:rPr lang="it-IT" sz="2000" b="0" i="1" dirty="0">
                <a:solidFill>
                  <a:srgbClr val="041F30"/>
                </a:solidFill>
              </a:rPr>
              <a:t>.</a:t>
            </a:r>
            <a:endParaRPr sz="2400" i="1" dirty="0">
              <a:solidFill>
                <a:srgbClr val="041F30"/>
              </a:solidFill>
            </a:endParaRPr>
          </a:p>
        </p:txBody>
      </p:sp>
      <p:sp>
        <p:nvSpPr>
          <p:cNvPr id="282" name="Google Shape;282;p2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" name="Google Shape;204;p16">
            <a:extLst>
              <a:ext uri="{FF2B5EF4-FFF2-40B4-BE49-F238E27FC236}">
                <a16:creationId xmlns:a16="http://schemas.microsoft.com/office/drawing/2014/main" id="{B291A1D9-D5E5-4E4E-BBF5-5FAEF879740D}"/>
              </a:ext>
            </a:extLst>
          </p:cNvPr>
          <p:cNvSpPr txBox="1">
            <a:spLocks/>
          </p:cNvSpPr>
          <p:nvPr/>
        </p:nvSpPr>
        <p:spPr>
          <a:xfrm>
            <a:off x="2005892" y="4549146"/>
            <a:ext cx="5132217" cy="4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›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Hind"/>
              <a:buChar char="»"/>
              <a:defRPr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14300" indent="0" algn="ctr">
              <a:buNone/>
            </a:pPr>
            <a:r>
              <a:rPr lang="en-US" b="1" dirty="0">
                <a:solidFill>
                  <a:srgbClr val="041F30"/>
                </a:solidFill>
              </a:rPr>
              <a:t>DEEP NEURAL NETWORK recognition</a:t>
            </a:r>
            <a:endParaRPr lang="en-US" sz="800" dirty="0">
              <a:solidFill>
                <a:srgbClr val="041F30"/>
              </a:solidFill>
            </a:endParaRPr>
          </a:p>
        </p:txBody>
      </p:sp>
      <p:sp>
        <p:nvSpPr>
          <p:cNvPr id="9" name="Google Shape;389;p36">
            <a:extLst>
              <a:ext uri="{FF2B5EF4-FFF2-40B4-BE49-F238E27FC236}">
                <a16:creationId xmlns:a16="http://schemas.microsoft.com/office/drawing/2014/main" id="{F4B66CAC-D5DC-4AB5-96F4-DF06F07C4FD4}"/>
              </a:ext>
            </a:extLst>
          </p:cNvPr>
          <p:cNvSpPr txBox="1">
            <a:spLocks/>
          </p:cNvSpPr>
          <p:nvPr/>
        </p:nvSpPr>
        <p:spPr>
          <a:xfrm>
            <a:off x="4917483" y="916669"/>
            <a:ext cx="327825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solidFill>
                  <a:srgbClr val="009999"/>
                </a:solidFill>
              </a:rPr>
              <a:t>MobileNet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9999"/>
                </a:solidFill>
              </a:rPr>
              <a:t>SSD</a:t>
            </a:r>
            <a:r>
              <a:rPr lang="en-US" sz="1800" b="1" dirty="0"/>
              <a:t> v2 (COCO)</a:t>
            </a:r>
          </a:p>
          <a:p>
            <a:pPr marL="0" indent="0">
              <a:buNone/>
            </a:pPr>
            <a:r>
              <a:rPr lang="en-US" sz="1800" dirty="0"/>
              <a:t>Pre-trained to detect the location of 90 types objects from COCO dataset.</a:t>
            </a:r>
          </a:p>
          <a:p>
            <a:pPr marL="0" indent="0">
              <a:buNone/>
            </a:pPr>
            <a:r>
              <a:rPr lang="en-US" sz="1800" dirty="0"/>
              <a:t>Input size: 300x300</a:t>
            </a:r>
          </a:p>
          <a:p>
            <a:pPr marL="0" indent="0">
              <a:buNone/>
            </a:pPr>
            <a:r>
              <a:rPr lang="en-US" sz="1800" dirty="0"/>
              <a:t>Fine tuning for 8-classes target.</a:t>
            </a:r>
          </a:p>
        </p:txBody>
      </p:sp>
    </p:spTree>
    <p:extLst>
      <p:ext uri="{BB962C8B-B14F-4D97-AF65-F5344CB8AC3E}">
        <p14:creationId xmlns:p14="http://schemas.microsoft.com/office/powerpoint/2010/main" val="381993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4C9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 idx="4294967295"/>
          </p:nvPr>
        </p:nvSpPr>
        <p:spPr>
          <a:xfrm>
            <a:off x="402674" y="428100"/>
            <a:ext cx="5132217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400" dirty="0">
                <a:solidFill>
                  <a:srgbClr val="041F30"/>
                </a:solidFill>
              </a:rPr>
              <a:t>VISION NODE</a:t>
            </a:r>
            <a:br>
              <a:rPr lang="it-IT" sz="2400" dirty="0">
                <a:solidFill>
                  <a:srgbClr val="041F30"/>
                </a:solidFill>
              </a:rPr>
            </a:br>
            <a:r>
              <a:rPr lang="it-IT" sz="2000" b="0" i="1" dirty="0">
                <a:solidFill>
                  <a:srgbClr val="041F30"/>
                </a:solidFill>
              </a:rPr>
              <a:t>Look </a:t>
            </a:r>
            <a:r>
              <a:rPr lang="it-IT" sz="2000" b="0" i="1" dirty="0" err="1">
                <a:solidFill>
                  <a:srgbClr val="041F30"/>
                </a:solidFill>
              </a:rPr>
              <a:t>around</a:t>
            </a:r>
            <a:r>
              <a:rPr lang="it-IT" sz="2000" b="0" i="1" dirty="0">
                <a:solidFill>
                  <a:srgbClr val="041F30"/>
                </a:solidFill>
              </a:rPr>
              <a:t>.</a:t>
            </a:r>
            <a:endParaRPr sz="2400" i="1" dirty="0">
              <a:solidFill>
                <a:srgbClr val="041F30"/>
              </a:solidFill>
            </a:endParaRPr>
          </a:p>
        </p:txBody>
      </p:sp>
      <p:sp>
        <p:nvSpPr>
          <p:cNvPr id="282" name="Google Shape;282;p2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50AA7FAA-F040-486E-B645-B9DFEAC918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277021"/>
              </p:ext>
            </p:extLst>
          </p:nvPr>
        </p:nvGraphicFramePr>
        <p:xfrm>
          <a:off x="1146012" y="1217087"/>
          <a:ext cx="39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52655875-7EFE-422C-9605-AD5A14C84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882805"/>
              </p:ext>
            </p:extLst>
          </p:nvPr>
        </p:nvGraphicFramePr>
        <p:xfrm>
          <a:off x="1146012" y="3089859"/>
          <a:ext cx="396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59237518-70D4-4A9A-B8E8-60D232E85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295915"/>
              </p:ext>
            </p:extLst>
          </p:nvPr>
        </p:nvGraphicFramePr>
        <p:xfrm>
          <a:off x="5106012" y="1217087"/>
          <a:ext cx="2836333" cy="3515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001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313</Words>
  <Application>Microsoft Office PowerPoint</Application>
  <PresentationFormat>Presentazione su schermo (16:9)</PresentationFormat>
  <Paragraphs>76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Hind</vt:lpstr>
      <vt:lpstr>Arial</vt:lpstr>
      <vt:lpstr>Calibri</vt:lpstr>
      <vt:lpstr>Dumaine</vt:lpstr>
      <vt:lpstr>COGNITIVE ROBOTICS PROJECT OBJECT GRASPING</vt:lpstr>
      <vt:lpstr>Project requirements</vt:lpstr>
      <vt:lpstr>Presentazione standard di PowerPoint</vt:lpstr>
      <vt:lpstr>Software design</vt:lpstr>
      <vt:lpstr>TRAJECTORY LISTENER NODE Moving Niryo One.</vt:lpstr>
      <vt:lpstr>ROBOT MANAGER NODE Choose how to move.</vt:lpstr>
      <vt:lpstr>VISION NODE Look around.</vt:lpstr>
      <vt:lpstr>VISION NODE Look around.</vt:lpstr>
      <vt:lpstr>VISION NODE Look around.</vt:lpstr>
      <vt:lpstr>VISION NODE Look around.</vt:lpstr>
      <vt:lpstr>ENGINE NODE Achieve your target.</vt:lpstr>
      <vt:lpstr>Presentazione standard di PowerPoint</vt:lpstr>
      <vt:lpstr>PLANNED IMPROVEMENTS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ROBOTICS PROJECT OBJECT GRASPING</dc:title>
  <cp:lastModifiedBy>GIOVANNI DI PRISCO</cp:lastModifiedBy>
  <cp:revision>49</cp:revision>
  <dcterms:modified xsi:type="dcterms:W3CDTF">2019-07-10T09:01:33Z</dcterms:modified>
</cp:coreProperties>
</file>